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308" r:id="rId3"/>
    <p:sldId id="288" r:id="rId4"/>
    <p:sldId id="274" r:id="rId5"/>
    <p:sldId id="289" r:id="rId6"/>
    <p:sldId id="287" r:id="rId7"/>
    <p:sldId id="290" r:id="rId8"/>
    <p:sldId id="292" r:id="rId9"/>
    <p:sldId id="293" r:id="rId10"/>
    <p:sldId id="294" r:id="rId11"/>
    <p:sldId id="291" r:id="rId12"/>
    <p:sldId id="298" r:id="rId13"/>
    <p:sldId id="300" r:id="rId14"/>
    <p:sldId id="301" r:id="rId15"/>
    <p:sldId id="305" r:id="rId16"/>
    <p:sldId id="306" r:id="rId17"/>
    <p:sldId id="307" r:id="rId18"/>
    <p:sldId id="302" r:id="rId19"/>
    <p:sldId id="303" r:id="rId20"/>
    <p:sldId id="304" r:id="rId21"/>
    <p:sldId id="258" r:id="rId22"/>
    <p:sldId id="264" r:id="rId23"/>
    <p:sldId id="260" r:id="rId24"/>
    <p:sldId id="309" r:id="rId25"/>
    <p:sldId id="261" r:id="rId26"/>
    <p:sldId id="262" r:id="rId27"/>
    <p:sldId id="270" r:id="rId28"/>
    <p:sldId id="271" r:id="rId29"/>
    <p:sldId id="265" r:id="rId30"/>
    <p:sldId id="284" r:id="rId31"/>
    <p:sldId id="286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52"/>
    <a:srgbClr val="EBEDF2"/>
    <a:srgbClr val="FD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3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537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151FA-B384-F346-B249-1C7606628C41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31ED4-E08A-FF4A-9171-536F7D37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wSQL#cite_note-aslett2012-1" TargetMode="External"/><Relationship Id="rId3" Type="http://schemas.openxmlformats.org/officeDocument/2006/relationships/hyperlink" Target="https://en.wikipedia.org/wiki/Relational_database_management_system" TargetMode="External"/><Relationship Id="rId7" Type="http://schemas.openxmlformats.org/officeDocument/2006/relationships/hyperlink" Target="https://en.wikipedia.org/wiki/ACI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nline_transaction_processing" TargetMode="External"/><Relationship Id="rId5" Type="http://schemas.openxmlformats.org/officeDocument/2006/relationships/hyperlink" Target="https://en.wikipedia.org/wiki/NoSQL" TargetMode="External"/><Relationship Id="rId10" Type="http://schemas.openxmlformats.org/officeDocument/2006/relationships/hyperlink" Target="https://en.wikipedia.org/wiki/NewSQL#cite_note-highscalability-3" TargetMode="External"/><Relationship Id="rId4" Type="http://schemas.openxmlformats.org/officeDocument/2006/relationships/hyperlink" Target="https://en.wikipedia.org/wiki/Database_management_system" TargetMode="External"/><Relationship Id="rId9" Type="http://schemas.openxmlformats.org/officeDocument/2006/relationships/hyperlink" Target="https://en.wikipedia.org/wiki/NewSQL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serverless</a:t>
            </a:r>
            <a:endParaRPr lang="en-US" dirty="0"/>
          </a:p>
          <a:p>
            <a:r>
              <a:rPr lang="en-US" dirty="0"/>
              <a:t>Maturity model</a:t>
            </a:r>
          </a:p>
          <a:p>
            <a:r>
              <a:rPr lang="en-US" dirty="0" err="1"/>
              <a:t>Wardley</a:t>
            </a:r>
            <a:r>
              <a:rPr lang="en-US" dirty="0"/>
              <a:t> map, discussion on utilities</a:t>
            </a:r>
          </a:p>
          <a:p>
            <a:r>
              <a:rPr lang="en-US" dirty="0"/>
              <a:t>Benefits / ideas about how this changes everything</a:t>
            </a:r>
          </a:p>
          <a:p>
            <a:r>
              <a:rPr lang="en-US" dirty="0"/>
              <a:t>Adoption ideas</a:t>
            </a:r>
          </a:p>
          <a:p>
            <a:pPr lvl="1"/>
            <a:r>
              <a:rPr lang="en-US" dirty="0"/>
              <a:t>Focus on high value changes</a:t>
            </a:r>
          </a:p>
          <a:p>
            <a:r>
              <a:rPr lang="en-US" dirty="0"/>
              <a:t>Challenges to implement</a:t>
            </a:r>
          </a:p>
          <a:p>
            <a:r>
              <a:rPr lang="en-US" dirty="0"/>
              <a:t>Experiences at GameStop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Spanner ( Google’s modern </a:t>
            </a:r>
            <a:r>
              <a:rPr lang="en-US" dirty="0">
                <a:hlinkClick r:id="rId3" tooltip="Relational database management system"/>
              </a:rPr>
              <a:t>relational</a:t>
            </a:r>
            <a:r>
              <a:rPr lang="en-US" dirty="0"/>
              <a:t> </a:t>
            </a:r>
            <a:r>
              <a:rPr lang="en-US" dirty="0">
                <a:hlinkClick r:id="rId4" tooltip="Database management system"/>
              </a:rPr>
              <a:t>database management systems</a:t>
            </a:r>
            <a:r>
              <a:rPr lang="en-US" dirty="0"/>
              <a:t> that seek to provide the same scalable performance of </a:t>
            </a:r>
            <a:r>
              <a:rPr lang="en-US" dirty="0">
                <a:hlinkClick r:id="rId5" tooltip="NoSQL"/>
              </a:rPr>
              <a:t>NoSQL</a:t>
            </a:r>
            <a:r>
              <a:rPr lang="en-US" dirty="0"/>
              <a:t> systems for </a:t>
            </a:r>
            <a:r>
              <a:rPr lang="en-US" dirty="0">
                <a:hlinkClick r:id="rId6" tooltip="Online transaction processing"/>
              </a:rPr>
              <a:t>online transaction processing</a:t>
            </a:r>
            <a:r>
              <a:rPr lang="en-US" dirty="0"/>
              <a:t> (OLTP) read-write workloads while still maintaining the </a:t>
            </a:r>
            <a:r>
              <a:rPr lang="en-US" dirty="0">
                <a:hlinkClick r:id="rId7" tooltip="ACID"/>
              </a:rPr>
              <a:t>ACID</a:t>
            </a:r>
            <a:r>
              <a:rPr lang="en-US" dirty="0"/>
              <a:t> guarantees of a traditional database system.</a:t>
            </a:r>
            <a:r>
              <a:rPr lang="en-US" baseline="30000" dirty="0">
                <a:hlinkClick r:id="rId8"/>
              </a:rPr>
              <a:t>[)1]</a:t>
            </a:r>
            <a:r>
              <a:rPr lang="en-US" baseline="30000" dirty="0">
                <a:hlinkClick r:id="rId9"/>
              </a:rPr>
              <a:t>[2]</a:t>
            </a:r>
            <a:r>
              <a:rPr lang="en-US" baseline="30000" dirty="0">
                <a:hlinkClick r:id="rId10"/>
              </a:rPr>
              <a:t>[3]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Staying relevant (</a:t>
            </a:r>
            <a:r>
              <a:rPr lang="en-US" dirty="0" err="1"/>
              <a:t>MySpace</a:t>
            </a:r>
            <a:r>
              <a:rPr lang="en-US" dirty="0"/>
              <a:t>) - Facebook</a:t>
            </a:r>
          </a:p>
          <a:p>
            <a:r>
              <a:rPr lang="en-US" dirty="0"/>
              <a:t>Scaling globally (?)</a:t>
            </a:r>
          </a:p>
          <a:p>
            <a:r>
              <a:rPr lang="en-US" dirty="0"/>
              <a:t>Reaching new demographics (Netflix launches to 60 countries)</a:t>
            </a:r>
          </a:p>
          <a:p>
            <a:r>
              <a:rPr lang="en-US" dirty="0"/>
              <a:t>Avoiding political pitfalls </a:t>
            </a:r>
          </a:p>
          <a:p>
            <a:r>
              <a:rPr lang="en-US" dirty="0"/>
              <a:t>Creating new products/services</a:t>
            </a:r>
          </a:p>
          <a:p>
            <a:r>
              <a:rPr lang="en-US" dirty="0"/>
              <a:t>Staying price competitive</a:t>
            </a:r>
          </a:p>
          <a:p>
            <a:r>
              <a:rPr lang="en-US" dirty="0"/>
              <a:t>Adapting to change (Blockbuster)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CI/CD for increased speed and stability</a:t>
            </a:r>
          </a:p>
          <a:p>
            <a:r>
              <a:rPr lang="en-US" dirty="0"/>
              <a:t>Monoliths to microservices to functions</a:t>
            </a:r>
          </a:p>
          <a:p>
            <a:r>
              <a:rPr lang="en-US" dirty="0"/>
              <a:t>Small teams, highly cohesive and loosely coupled</a:t>
            </a:r>
          </a:p>
          <a:p>
            <a:r>
              <a:rPr lang="en-US" dirty="0"/>
              <a:t>Only pay for what you use</a:t>
            </a:r>
          </a:p>
          <a:p>
            <a:r>
              <a:rPr lang="en-US" dirty="0"/>
              <a:t>Polyglot – the right language/framework for the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31ED4-E08A-FF4A-9171-536F7D3746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8631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26051"/>
            <a:ext cx="12192000" cy="7319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DBFB-5A55-4C7D-9621-3F1CC18082C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64C6-FD41-479F-9378-0A8F4CB778E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5" y="6131000"/>
            <a:ext cx="2502389" cy="782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4"/>
          <a:stretch/>
        </p:blipFill>
        <p:spPr>
          <a:xfrm>
            <a:off x="65649" y="6236854"/>
            <a:ext cx="3028741" cy="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0235" r="24553" b="21407"/>
          <a:stretch/>
        </p:blipFill>
        <p:spPr>
          <a:xfrm>
            <a:off x="3468386" y="-297769"/>
            <a:ext cx="5255228" cy="6378091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6" name="TextBox 5"/>
          <p:cNvSpPr txBox="1"/>
          <p:nvPr/>
        </p:nvSpPr>
        <p:spPr>
          <a:xfrm rot="20893601">
            <a:off x="3655915" y="2182821"/>
            <a:ext cx="4714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servers</a:t>
            </a:r>
            <a:endParaRPr lang="en-US" sz="7200" b="1" dirty="0">
              <a:solidFill>
                <a:schemeClr val="accent4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6" b="-115"/>
          <a:stretch/>
        </p:blipFill>
        <p:spPr>
          <a:xfrm>
            <a:off x="0" y="-249864"/>
            <a:ext cx="12192000" cy="63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You don’t have</a:t>
            </a:r>
            <a:b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8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technology problems</a:t>
            </a:r>
          </a:p>
        </p:txBody>
      </p:sp>
      <p:sp>
        <p:nvSpPr>
          <p:cNvPr id="3" name="TextBox 2"/>
          <p:cNvSpPr txBox="1"/>
          <p:nvPr/>
        </p:nvSpPr>
        <p:spPr>
          <a:xfrm rot="20893601">
            <a:off x="2538455" y="777382"/>
            <a:ext cx="71150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Solving technology problems isn’t your business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7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time does IT spend on solving business problems?</a:t>
            </a:r>
          </a:p>
        </p:txBody>
      </p:sp>
    </p:spTree>
    <p:extLst>
      <p:ext uri="{BB962C8B-B14F-4D97-AF65-F5344CB8AC3E}">
        <p14:creationId xmlns:p14="http://schemas.microsoft.com/office/powerpoint/2010/main" val="313130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1249" y="3001040"/>
            <a:ext cx="11169502" cy="855921"/>
            <a:chOff x="478465" y="616687"/>
            <a:chExt cx="11169502" cy="855921"/>
          </a:xfrm>
        </p:grpSpPr>
        <p:grpSp>
          <p:nvGrpSpPr>
            <p:cNvPr id="8" name="Group 7"/>
            <p:cNvGrpSpPr/>
            <p:nvPr/>
          </p:nvGrpSpPr>
          <p:grpSpPr>
            <a:xfrm>
              <a:off x="478465" y="616687"/>
              <a:ext cx="11169502" cy="855921"/>
              <a:chOff x="478465" y="616687"/>
              <a:chExt cx="11169502" cy="8559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78465" y="616687"/>
                <a:ext cx="10015870" cy="855921"/>
              </a:xfrm>
              <a:prstGeom prst="rect">
                <a:avLst/>
              </a:prstGeom>
              <a:solidFill>
                <a:schemeClr val="accent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78465" y="616687"/>
                <a:ext cx="6735726" cy="855921"/>
              </a:xfrm>
              <a:prstGeom prst="rect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78465" y="616687"/>
                <a:ext cx="3312041" cy="855921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78465" y="616687"/>
                <a:ext cx="11169502" cy="855921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06033" y="721481"/>
              <a:ext cx="1572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0 - 30%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145" y="721481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30 - 60%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50810" y="721480"/>
              <a:ext cx="1806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60 - 90%</a:t>
              </a:r>
            </a:p>
          </p:txBody>
        </p:sp>
      </p:grpSp>
      <p:pic>
        <p:nvPicPr>
          <p:cNvPr id="17" name="Graphic 16" descr="Baby Crawl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134" y="1073888"/>
            <a:ext cx="1866014" cy="1866014"/>
          </a:xfrm>
          <a:prstGeom prst="rect">
            <a:avLst/>
          </a:prstGeom>
        </p:spPr>
      </p:pic>
      <p:pic>
        <p:nvPicPr>
          <p:cNvPr id="18" name="Graphic 17" descr="Wal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929" y="958074"/>
            <a:ext cx="1866014" cy="1866014"/>
          </a:xfrm>
          <a:prstGeom prst="rect">
            <a:avLst/>
          </a:prstGeom>
        </p:spPr>
      </p:pic>
      <p:pic>
        <p:nvPicPr>
          <p:cNvPr id="19" name="Graphic 18" descr="R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3911" y="1012382"/>
            <a:ext cx="1866014" cy="1866014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2911683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7711772" y="370083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6682623" y="2792513"/>
            <a:ext cx="483781" cy="4170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4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nothing new to offer here</a:t>
            </a:r>
          </a:p>
        </p:txBody>
      </p:sp>
    </p:spTree>
    <p:extLst>
      <p:ext uri="{BB962C8B-B14F-4D97-AF65-F5344CB8AC3E}">
        <p14:creationId xmlns:p14="http://schemas.microsoft.com/office/powerpoint/2010/main" val="394541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t="19038" r="8049" b="13964"/>
          <a:stretch/>
        </p:blipFill>
        <p:spPr>
          <a:xfrm>
            <a:off x="2079009" y="950794"/>
            <a:ext cx="8120418" cy="45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78911"/>
              </p:ext>
            </p:extLst>
          </p:nvPr>
        </p:nvGraphicFramePr>
        <p:xfrm>
          <a:off x="0" y="-1"/>
          <a:ext cx="12192000" cy="6141495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007955">
                  <a:extLst>
                    <a:ext uri="{9D8B030D-6E8A-4147-A177-3AD203B41FA5}">
                      <a16:colId xmlns:a16="http://schemas.microsoft.com/office/drawing/2014/main" val="2231685289"/>
                    </a:ext>
                  </a:extLst>
                </a:gridCol>
                <a:gridCol w="3025457">
                  <a:extLst>
                    <a:ext uri="{9D8B030D-6E8A-4147-A177-3AD203B41FA5}">
                      <a16:colId xmlns:a16="http://schemas.microsoft.com/office/drawing/2014/main" val="692404139"/>
                    </a:ext>
                  </a:extLst>
                </a:gridCol>
                <a:gridCol w="3579294">
                  <a:extLst>
                    <a:ext uri="{9D8B030D-6E8A-4147-A177-3AD203B41FA5}">
                      <a16:colId xmlns:a16="http://schemas.microsoft.com/office/drawing/2014/main" val="435260598"/>
                    </a:ext>
                  </a:extLst>
                </a:gridCol>
                <a:gridCol w="3579294">
                  <a:extLst>
                    <a:ext uri="{9D8B030D-6E8A-4147-A177-3AD203B41FA5}">
                      <a16:colId xmlns:a16="http://schemas.microsoft.com/office/drawing/2014/main" val="3371916354"/>
                    </a:ext>
                  </a:extLst>
                </a:gridCol>
              </a:tblGrid>
              <a:tr h="42536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742772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r>
                        <a:rPr lang="en-US" b="1" dirty="0"/>
                        <a:t>Culture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Execute defined processes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Learning organization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532655"/>
                  </a:ext>
                </a:extLst>
              </a:tr>
              <a:tr h="425360">
                <a:tc>
                  <a:txBody>
                    <a:bodyPr/>
                    <a:lstStyle/>
                    <a:p>
                      <a:r>
                        <a:rPr lang="en-US" b="1" dirty="0"/>
                        <a:t>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Technology &amp; platform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Lifecycle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Autonomous product lifecycle teams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372121"/>
                  </a:ext>
                </a:extLst>
              </a:tr>
              <a:tr h="1223637">
                <a:tc>
                  <a:txBody>
                    <a:bodyPr/>
                    <a:lstStyle/>
                    <a:p>
                      <a:r>
                        <a:rPr lang="en-US" b="1" dirty="0"/>
                        <a:t>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Large, cross-team projects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Multi-year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Series of small, discrete projects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-"/>
                        <a:tabLst/>
                        <a:defRPr/>
                      </a:pPr>
                      <a:r>
                        <a:rPr lang="en-US" sz="1600" dirty="0"/>
                        <a:t>Some cross-cutting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Focus on products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Mission-based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Autonomy and experimentation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Iterative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27899"/>
                  </a:ext>
                </a:extLst>
              </a:tr>
              <a:tr h="943949">
                <a:tc>
                  <a:txBody>
                    <a:bodyPr/>
                    <a:lstStyle/>
                    <a:p>
                      <a:r>
                        <a:rPr lang="en-US" b="1" dirty="0"/>
                        <a:t>Data decision making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 err="1"/>
                        <a:t>HiPPO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Structured, schedule reporting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Frequently in silos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Data-driven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Everyone in organization has access to all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965323"/>
                  </a:ext>
                </a:extLst>
              </a:tr>
              <a:tr h="943949">
                <a:tc>
                  <a:txBody>
                    <a:bodyPr/>
                    <a:lstStyle/>
                    <a:p>
                      <a:r>
                        <a:rPr lang="en-US" b="1" dirty="0"/>
                        <a:t>Delivery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Monthly (+)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Manual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Weekly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Automated in some environments, for some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Multiple times a day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Fully automated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695712"/>
                  </a:ext>
                </a:extLst>
              </a:tr>
              <a:tr h="425360">
                <a:tc>
                  <a:txBody>
                    <a:bodyPr/>
                    <a:lstStyle/>
                    <a:p>
                      <a:r>
                        <a:rPr lang="en-US" b="1" dirty="0"/>
                        <a:t>Cloud adoption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Exploring the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Moving to the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100% cloud adoption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041541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r>
                        <a:rPr lang="en-US" b="1" dirty="0"/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Analyzing to see if something broke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Analyzing to see if business value created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553095"/>
                  </a:ext>
                </a:extLst>
              </a:tr>
              <a:tr h="425360">
                <a:tc>
                  <a:txBody>
                    <a:bodyPr/>
                    <a:lstStyle/>
                    <a:p>
                      <a:r>
                        <a:rPr lang="en-US" b="1" dirty="0"/>
                        <a:t>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Security theater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Firewall security blanket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/>
                        <a:t>Publish security practices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695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273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it’s understood, why are so few doing it?</a:t>
            </a:r>
          </a:p>
        </p:txBody>
      </p:sp>
    </p:spTree>
    <p:extLst>
      <p:ext uri="{BB962C8B-B14F-4D97-AF65-F5344CB8AC3E}">
        <p14:creationId xmlns:p14="http://schemas.microsoft.com/office/powerpoint/2010/main" val="244216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6980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Activation energy</a:t>
            </a:r>
          </a:p>
        </p:txBody>
      </p:sp>
    </p:spTree>
    <p:extLst>
      <p:ext uri="{BB962C8B-B14F-4D97-AF65-F5344CB8AC3E}">
        <p14:creationId xmlns:p14="http://schemas.microsoft.com/office/powerpoint/2010/main" val="123869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67778"/>
              </p:ext>
            </p:extLst>
          </p:nvPr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939126" y="1425095"/>
            <a:ext cx="30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Difficulty of the change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399" y="3637307"/>
            <a:ext cx="3336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required for change</a:t>
            </a:r>
          </a:p>
        </p:txBody>
      </p:sp>
    </p:spTree>
    <p:extLst>
      <p:ext uri="{BB962C8B-B14F-4D97-AF65-F5344CB8AC3E}">
        <p14:creationId xmlns:p14="http://schemas.microsoft.com/office/powerpoint/2010/main" val="412315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74" y="1163898"/>
            <a:ext cx="3638550" cy="3638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97" y="1163898"/>
            <a:ext cx="3638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566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Energy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572221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597388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1405720" y="739171"/>
            <a:ext cx="9976513" cy="3894460"/>
          </a:xfrm>
          <a:custGeom>
            <a:avLst/>
            <a:gdLst>
              <a:gd name="connsiteX0" fmla="*/ 0 w 9976513"/>
              <a:gd name="connsiteY0" fmla="*/ 1903945 h 3894460"/>
              <a:gd name="connsiteX1" fmla="*/ 1906137 w 9976513"/>
              <a:gd name="connsiteY1" fmla="*/ 1899395 h 3894460"/>
              <a:gd name="connsiteX2" fmla="*/ 2492991 w 9976513"/>
              <a:gd name="connsiteY2" fmla="*/ 1785664 h 3894460"/>
              <a:gd name="connsiteX3" fmla="*/ 2843283 w 9976513"/>
              <a:gd name="connsiteY3" fmla="*/ 1526357 h 3894460"/>
              <a:gd name="connsiteX4" fmla="*/ 3753134 w 9976513"/>
              <a:gd name="connsiteY4" fmla="*/ 34201 h 3894460"/>
              <a:gd name="connsiteX5" fmla="*/ 5131558 w 9976513"/>
              <a:gd name="connsiteY5" fmla="*/ 3182285 h 3894460"/>
              <a:gd name="connsiteX6" fmla="*/ 5986817 w 9976513"/>
              <a:gd name="connsiteY6" fmla="*/ 3814631 h 3894460"/>
              <a:gd name="connsiteX7" fmla="*/ 9976513 w 9976513"/>
              <a:gd name="connsiteY7" fmla="*/ 3864673 h 38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513" h="3894460">
                <a:moveTo>
                  <a:pt x="0" y="1903945"/>
                </a:moveTo>
                <a:lnTo>
                  <a:pt x="1906137" y="1899395"/>
                </a:lnTo>
                <a:cubicBezTo>
                  <a:pt x="2321636" y="1879681"/>
                  <a:pt x="2336800" y="1847837"/>
                  <a:pt x="2492991" y="1785664"/>
                </a:cubicBezTo>
                <a:cubicBezTo>
                  <a:pt x="2649182" y="1723491"/>
                  <a:pt x="2633259" y="1818267"/>
                  <a:pt x="2843283" y="1526357"/>
                </a:cubicBezTo>
                <a:cubicBezTo>
                  <a:pt x="3053307" y="1234447"/>
                  <a:pt x="3371755" y="-241787"/>
                  <a:pt x="3753134" y="34201"/>
                </a:cubicBezTo>
                <a:cubicBezTo>
                  <a:pt x="4134513" y="310189"/>
                  <a:pt x="4759278" y="2552213"/>
                  <a:pt x="5131558" y="3182285"/>
                </a:cubicBezTo>
                <a:cubicBezTo>
                  <a:pt x="5503839" y="3812357"/>
                  <a:pt x="5179325" y="3700900"/>
                  <a:pt x="5986817" y="3814631"/>
                </a:cubicBezTo>
                <a:cubicBezTo>
                  <a:pt x="6794309" y="3928362"/>
                  <a:pt x="8385411" y="3896517"/>
                  <a:pt x="9976513" y="3864673"/>
                </a:cubicBez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/>
          <p:cNvSpPr/>
          <p:nvPr/>
        </p:nvSpPr>
        <p:spPr>
          <a:xfrm>
            <a:off x="1414818" y="1642156"/>
            <a:ext cx="9926472" cy="2991191"/>
          </a:xfrm>
          <a:custGeom>
            <a:avLst/>
            <a:gdLst>
              <a:gd name="connsiteX0" fmla="*/ 0 w 9926472"/>
              <a:gd name="connsiteY0" fmla="*/ 987313 h 2991191"/>
              <a:gd name="connsiteX1" fmla="*/ 1988024 w 9926472"/>
              <a:gd name="connsiteY1" fmla="*/ 1000960 h 2991191"/>
              <a:gd name="connsiteX2" fmla="*/ 2552131 w 9926472"/>
              <a:gd name="connsiteY2" fmla="*/ 828089 h 2991191"/>
              <a:gd name="connsiteX3" fmla="*/ 3566615 w 9926472"/>
              <a:gd name="connsiteY3" fmla="*/ 45617 h 2991191"/>
              <a:gd name="connsiteX4" fmla="*/ 4649337 w 9926472"/>
              <a:gd name="connsiteY4" fmla="*/ 2347540 h 2991191"/>
              <a:gd name="connsiteX5" fmla="*/ 6000466 w 9926472"/>
              <a:gd name="connsiteY5" fmla="*/ 2920745 h 2991191"/>
              <a:gd name="connsiteX6" fmla="*/ 9926472 w 9926472"/>
              <a:gd name="connsiteY6" fmla="*/ 2961689 h 299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6472" h="2991191">
                <a:moveTo>
                  <a:pt x="0" y="987313"/>
                </a:moveTo>
                <a:cubicBezTo>
                  <a:pt x="781334" y="1007405"/>
                  <a:pt x="1562669" y="1027497"/>
                  <a:pt x="1988024" y="1000960"/>
                </a:cubicBezTo>
                <a:cubicBezTo>
                  <a:pt x="2413379" y="974423"/>
                  <a:pt x="2289033" y="987313"/>
                  <a:pt x="2552131" y="828089"/>
                </a:cubicBezTo>
                <a:cubicBezTo>
                  <a:pt x="2815230" y="668865"/>
                  <a:pt x="3217081" y="-207625"/>
                  <a:pt x="3566615" y="45617"/>
                </a:cubicBezTo>
                <a:cubicBezTo>
                  <a:pt x="3916149" y="298859"/>
                  <a:pt x="4243695" y="1868352"/>
                  <a:pt x="4649337" y="2347540"/>
                </a:cubicBezTo>
                <a:cubicBezTo>
                  <a:pt x="5054979" y="2826728"/>
                  <a:pt x="5120944" y="2818387"/>
                  <a:pt x="6000466" y="2920745"/>
                </a:cubicBezTo>
                <a:cubicBezTo>
                  <a:pt x="6879988" y="3023103"/>
                  <a:pt x="8403230" y="2992396"/>
                  <a:pt x="9926472" y="296168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328012" y="673289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860712" y="2338290"/>
            <a:ext cx="468573" cy="1983475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4397907" y="3189101"/>
            <a:ext cx="468573" cy="1426357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6796585" y="1641872"/>
            <a:ext cx="468573" cy="104516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37192" y="1902846"/>
            <a:ext cx="465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Catalysts change the equation</a:t>
            </a:r>
          </a:p>
        </p:txBody>
      </p:sp>
    </p:spTree>
    <p:extLst>
      <p:ext uri="{BB962C8B-B14F-4D97-AF65-F5344CB8AC3E}">
        <p14:creationId xmlns:p14="http://schemas.microsoft.com/office/powerpoint/2010/main" val="44165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is </a:t>
            </a:r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Architectural patterns built using utility compute services</a:t>
            </a:r>
          </a:p>
          <a:p>
            <a:pPr lvl="1"/>
            <a:r>
              <a:rPr lang="en-US" dirty="0"/>
              <a:t>True variable cost</a:t>
            </a:r>
          </a:p>
          <a:p>
            <a:pPr lvl="1"/>
            <a:r>
              <a:rPr lang="en-US" dirty="0"/>
              <a:t>Infinite scalability</a:t>
            </a:r>
          </a:p>
          <a:p>
            <a:endParaRPr lang="en-US" dirty="0"/>
          </a:p>
          <a:p>
            <a:r>
              <a:rPr lang="en-US" dirty="0"/>
              <a:t>Lambda</a:t>
            </a:r>
          </a:p>
          <a:p>
            <a:pPr lvl="1"/>
            <a:r>
              <a:rPr lang="en-US" dirty="0"/>
              <a:t>Function as a service</a:t>
            </a:r>
          </a:p>
          <a:p>
            <a:pPr lvl="1"/>
            <a:r>
              <a:rPr lang="en-US" dirty="0"/>
              <a:t>Infinitely scalable out of the box</a:t>
            </a:r>
          </a:p>
          <a:p>
            <a:pPr lvl="1"/>
            <a:r>
              <a:rPr lang="en-US" dirty="0"/>
              <a:t>Pay for duration of function invocation – per 100 </a:t>
            </a:r>
            <a:r>
              <a:rPr lang="en-US" dirty="0" err="1"/>
              <a:t>ms</a:t>
            </a:r>
            <a:r>
              <a:rPr lang="en-US" dirty="0"/>
              <a:t> of usage</a:t>
            </a:r>
          </a:p>
        </p:txBody>
      </p:sp>
    </p:spTree>
    <p:extLst>
      <p:ext uri="{BB962C8B-B14F-4D97-AF65-F5344CB8AC3E}">
        <p14:creationId xmlns:p14="http://schemas.microsoft.com/office/powerpoint/2010/main" val="392268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Benefits of </a:t>
            </a:r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variable cost computing</a:t>
            </a:r>
          </a:p>
          <a:p>
            <a:r>
              <a:rPr lang="en-US" dirty="0"/>
              <a:t>Time to market goes from months or weeks to days or hours</a:t>
            </a:r>
          </a:p>
          <a:p>
            <a:r>
              <a:rPr lang="en-US" dirty="0"/>
              <a:t>Built in support for things you should be doing already</a:t>
            </a:r>
          </a:p>
          <a:p>
            <a:pPr lvl="1"/>
            <a:r>
              <a:rPr lang="en-US" dirty="0"/>
              <a:t>Infrastructure as code</a:t>
            </a:r>
          </a:p>
          <a:p>
            <a:pPr lvl="1"/>
            <a:r>
              <a:rPr lang="en-US" dirty="0"/>
              <a:t>API driven development and data analysis to inform product development</a:t>
            </a:r>
          </a:p>
          <a:p>
            <a:pPr lvl="1"/>
            <a:r>
              <a:rPr lang="en-US" dirty="0"/>
              <a:t>Small teams</a:t>
            </a:r>
          </a:p>
        </p:txBody>
      </p:sp>
    </p:spTree>
    <p:extLst>
      <p:ext uri="{BB962C8B-B14F-4D97-AF65-F5344CB8AC3E}">
        <p14:creationId xmlns:p14="http://schemas.microsoft.com/office/powerpoint/2010/main" val="227606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r>
              <a:rPr lang="en-US" b="1" dirty="0">
                <a:solidFill>
                  <a:schemeClr val="accent4"/>
                </a:solidFill>
              </a:rPr>
              <a:t> as catalyst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  <a:p>
            <a:r>
              <a:rPr lang="en-US" dirty="0"/>
              <a:t>Starts a chain reaction across your organization</a:t>
            </a:r>
          </a:p>
        </p:txBody>
      </p:sp>
    </p:spTree>
    <p:extLst>
      <p:ext uri="{BB962C8B-B14F-4D97-AF65-F5344CB8AC3E}">
        <p14:creationId xmlns:p14="http://schemas.microsoft.com/office/powerpoint/2010/main" val="3178848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4"/>
                </a:solidFill>
              </a:rPr>
              <a:t>Serverless</a:t>
            </a:r>
            <a:r>
              <a:rPr lang="en-US" b="1" dirty="0">
                <a:solidFill>
                  <a:schemeClr val="accent4"/>
                </a:solidFill>
              </a:rPr>
              <a:t> as </a:t>
            </a:r>
            <a:r>
              <a:rPr lang="en-US" dirty="0"/>
              <a:t>Trojan horse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like magic – haven’t met a developer who didn’t love it</a:t>
            </a:r>
          </a:p>
          <a:p>
            <a:r>
              <a:rPr lang="en-US" dirty="0"/>
              <a:t>Easy to use, easy to experiment with</a:t>
            </a:r>
          </a:p>
          <a:p>
            <a:r>
              <a:rPr lang="en-US" dirty="0"/>
              <a:t>Low cost to learn, develop with, experiment with – only cost is time, no infrastructure or hosting</a:t>
            </a:r>
          </a:p>
        </p:txBody>
      </p:sp>
    </p:spTree>
    <p:extLst>
      <p:ext uri="{BB962C8B-B14F-4D97-AF65-F5344CB8AC3E}">
        <p14:creationId xmlns:p14="http://schemas.microsoft.com/office/powerpoint/2010/main" val="4127348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Who should do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Everyone, but the value will you get is inversely related to the investments you have made in DevOps and the cloud already</a:t>
            </a:r>
          </a:p>
          <a:p>
            <a:r>
              <a:rPr lang="en-US" dirty="0"/>
              <a:t>For mature DevOps and cloud companies the benefits will be more incremental because they are already following best practices</a:t>
            </a:r>
          </a:p>
          <a:p>
            <a:r>
              <a:rPr lang="en-US" dirty="0"/>
              <a:t>For companies without strong DevOps or cloud practices the value is much higher</a:t>
            </a:r>
          </a:p>
        </p:txBody>
      </p:sp>
    </p:spTree>
    <p:extLst>
      <p:ext uri="{BB962C8B-B14F-4D97-AF65-F5344CB8AC3E}">
        <p14:creationId xmlns:p14="http://schemas.microsoft.com/office/powerpoint/2010/main" val="2452892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How to try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people you’ve hired have built a mature DevOps and cloud company they already know about </a:t>
            </a:r>
            <a:r>
              <a:rPr lang="en-US" dirty="0" err="1"/>
              <a:t>serverless</a:t>
            </a:r>
            <a:r>
              <a:rPr lang="en-US" dirty="0"/>
              <a:t> and love it, and probably are already using it</a:t>
            </a:r>
          </a:p>
          <a:p>
            <a:r>
              <a:rPr lang="en-US" dirty="0"/>
              <a:t>If the people you’ve hired haven’t built a mature DevOps and cloud company</a:t>
            </a:r>
          </a:p>
          <a:p>
            <a:pPr lvl="1"/>
            <a:r>
              <a:rPr lang="en-US" dirty="0"/>
              <a:t>If they would like to but can’t for whatever reasons, they likely know about </a:t>
            </a:r>
            <a:r>
              <a:rPr lang="en-US" dirty="0" err="1"/>
              <a:t>serverless</a:t>
            </a:r>
            <a:r>
              <a:rPr lang="en-US" dirty="0"/>
              <a:t> and have used it on side projects and love it</a:t>
            </a:r>
          </a:p>
          <a:p>
            <a:pPr lvl="1"/>
            <a:r>
              <a:rPr lang="en-US" dirty="0"/>
              <a:t>If they aren’t pushing for DevOps or cloud there’s a good chance they don’t know anything about </a:t>
            </a:r>
            <a:r>
              <a:rPr lang="en-US" dirty="0" err="1"/>
              <a:t>serverless</a:t>
            </a:r>
            <a:r>
              <a:rPr lang="en-US" dirty="0"/>
              <a:t> (or DevOps practices in general)</a:t>
            </a:r>
          </a:p>
          <a:p>
            <a:r>
              <a:rPr lang="en-US" dirty="0"/>
              <a:t>Know the group you are working with</a:t>
            </a:r>
          </a:p>
        </p:txBody>
      </p:sp>
    </p:spTree>
    <p:extLst>
      <p:ext uri="{BB962C8B-B14F-4D97-AF65-F5344CB8AC3E}">
        <p14:creationId xmlns:p14="http://schemas.microsoft.com/office/powerpoint/2010/main" val="2985073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Challenges to implement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Retailers run large off the shelf software packages, how to incorporate </a:t>
            </a:r>
            <a:r>
              <a:rPr lang="en-US" dirty="0" err="1"/>
              <a:t>serverless</a:t>
            </a:r>
            <a:r>
              <a:rPr lang="en-US" dirty="0"/>
              <a:t> models around it</a:t>
            </a:r>
          </a:p>
        </p:txBody>
      </p:sp>
    </p:spTree>
    <p:extLst>
      <p:ext uri="{BB962C8B-B14F-4D97-AF65-F5344CB8AC3E}">
        <p14:creationId xmlns:p14="http://schemas.microsoft.com/office/powerpoint/2010/main" val="297902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GameStop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69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Where it’s already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5" y="1814517"/>
            <a:ext cx="3742451" cy="96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3141735"/>
            <a:ext cx="6225843" cy="87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0" y="4905845"/>
            <a:ext cx="5446229" cy="81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483949"/>
            <a:ext cx="3976184" cy="130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0" y="2812282"/>
            <a:ext cx="3003399" cy="18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93" y="127306"/>
            <a:ext cx="4327699" cy="1563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4" y="1666634"/>
            <a:ext cx="6955573" cy="1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Your business </a:t>
            </a:r>
            <a:br>
              <a:rPr lang="en-US" sz="8000" dirty="0"/>
            </a:br>
            <a:r>
              <a:rPr lang="en-US" sz="8000" dirty="0"/>
              <a:t>doesn’t have</a:t>
            </a:r>
            <a:br>
              <a:rPr lang="en-US" sz="8000" dirty="0"/>
            </a:br>
            <a:r>
              <a:rPr lang="en-US" sz="8000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412632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95725"/>
              </p:ext>
            </p:extLst>
          </p:nvPr>
        </p:nvGraphicFramePr>
        <p:xfrm>
          <a:off x="2942391" y="85016"/>
          <a:ext cx="8992944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440720" y="-61757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04" idx="7"/>
          </p:cNvCxnSpPr>
          <p:nvPr/>
        </p:nvCxnSpPr>
        <p:spPr>
          <a:xfrm flipV="1">
            <a:off x="5021754" y="398776"/>
            <a:ext cx="773513" cy="428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99" idx="7"/>
          </p:cNvCxnSpPr>
          <p:nvPr/>
        </p:nvCxnSpPr>
        <p:spPr>
          <a:xfrm flipV="1">
            <a:off x="5447969" y="388076"/>
            <a:ext cx="554212" cy="1305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98" idx="1"/>
          </p:cNvCxnSpPr>
          <p:nvPr/>
        </p:nvCxnSpPr>
        <p:spPr>
          <a:xfrm flipH="1" flipV="1">
            <a:off x="6319744" y="388076"/>
            <a:ext cx="493774" cy="43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99" idx="5"/>
            <a:endCxn id="101" idx="1"/>
          </p:cNvCxnSpPr>
          <p:nvPr/>
        </p:nvCxnSpPr>
        <p:spPr>
          <a:xfrm>
            <a:off x="5447969" y="1837404"/>
            <a:ext cx="576244" cy="574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04" idx="5"/>
            <a:endCxn id="99" idx="1"/>
          </p:cNvCxnSpPr>
          <p:nvPr/>
        </p:nvCxnSpPr>
        <p:spPr>
          <a:xfrm>
            <a:off x="5021754" y="970774"/>
            <a:ext cx="282642" cy="723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98" idx="3"/>
            <a:endCxn id="101" idx="7"/>
          </p:cNvCxnSpPr>
          <p:nvPr/>
        </p:nvCxnSpPr>
        <p:spPr>
          <a:xfrm flipH="1">
            <a:off x="6167786" y="970774"/>
            <a:ext cx="645732" cy="1441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469360" y="4074576"/>
            <a:ext cx="556795" cy="655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0"/>
            <a:endCxn id="172" idx="4"/>
          </p:cNvCxnSpPr>
          <p:nvPr/>
        </p:nvCxnSpPr>
        <p:spPr>
          <a:xfrm flipV="1">
            <a:off x="6097868" y="4903624"/>
            <a:ext cx="74" cy="40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025562" y="668154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Share, view, comment, like pictures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75897" y="342162"/>
            <a:ext cx="161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pictures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33378" y="1430090"/>
            <a:ext cx="118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Upload</a:t>
            </a:r>
          </a:p>
          <a:p>
            <a:r>
              <a:rPr lang="en-US" sz="2400" dirty="0"/>
              <a:t>pictures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97520" y="224416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203717" y="2920135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96420" y="4568120"/>
            <a:ext cx="1787555" cy="461665"/>
            <a:chOff x="4483561" y="803986"/>
            <a:chExt cx="1787555" cy="461665"/>
          </a:xfrm>
        </p:grpSpPr>
        <p:sp>
          <p:nvSpPr>
            <p:cNvPr id="171" name="TextBox 170"/>
            <p:cNvSpPr txBox="1"/>
            <p:nvPr/>
          </p:nvSpPr>
          <p:spPr>
            <a:xfrm>
              <a:off x="4634193" y="803986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6346" y="5179313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96" idx="0"/>
            <a:endCxn id="101" idx="4"/>
          </p:cNvCxnSpPr>
          <p:nvPr/>
        </p:nvCxnSpPr>
        <p:spPr>
          <a:xfrm flipV="1">
            <a:off x="6095999" y="2585277"/>
            <a:ext cx="1" cy="483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4161692" y="3901268"/>
            <a:ext cx="1337403" cy="563021"/>
            <a:chOff x="3349201" y="936447"/>
            <a:chExt cx="1337403" cy="563021"/>
          </a:xfrm>
        </p:grpSpPr>
        <p:sp>
          <p:nvSpPr>
            <p:cNvPr id="190" name="TextBox 189"/>
            <p:cNvSpPr txBox="1"/>
            <p:nvPr/>
          </p:nvSpPr>
          <p:spPr>
            <a:xfrm>
              <a:off x="3349201" y="103780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96" idx="4"/>
            <a:endCxn id="191" idx="7"/>
          </p:cNvCxnSpPr>
          <p:nvPr/>
        </p:nvCxnSpPr>
        <p:spPr>
          <a:xfrm flipH="1">
            <a:off x="5469360" y="3271945"/>
            <a:ext cx="626639" cy="659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697331" y="3895345"/>
            <a:ext cx="1197947" cy="580648"/>
            <a:chOff x="4483561" y="936447"/>
            <a:chExt cx="1197947" cy="580648"/>
          </a:xfrm>
        </p:grpSpPr>
        <p:sp>
          <p:nvSpPr>
            <p:cNvPr id="73" name="TextBox 72"/>
            <p:cNvSpPr txBox="1"/>
            <p:nvPr/>
          </p:nvSpPr>
          <p:spPr>
            <a:xfrm>
              <a:off x="4550108" y="105543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96" idx="4"/>
            <a:endCxn id="74" idx="1"/>
          </p:cNvCxnSpPr>
          <p:nvPr/>
        </p:nvCxnSpPr>
        <p:spPr>
          <a:xfrm>
            <a:off x="6095999" y="3271945"/>
            <a:ext cx="631067" cy="6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7"/>
            <a:endCxn id="74" idx="3"/>
          </p:cNvCxnSpPr>
          <p:nvPr/>
        </p:nvCxnSpPr>
        <p:spPr>
          <a:xfrm flipV="1">
            <a:off x="6169728" y="4068653"/>
            <a:ext cx="557338" cy="661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994477" y="3068902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783783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274661" y="166409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94478" y="2382234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48446" y="797466"/>
            <a:ext cx="203043" cy="2030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4115765" y="381877"/>
            <a:ext cx="786786" cy="334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135805" y="392269"/>
            <a:ext cx="190120" cy="107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775011" y="392269"/>
            <a:ext cx="120455" cy="14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76240" y="1803817"/>
            <a:ext cx="426460" cy="126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2"/>
          </p:cNvCxnSpPr>
          <p:nvPr/>
        </p:nvCxnSpPr>
        <p:spPr>
          <a:xfrm>
            <a:off x="4115765" y="1374870"/>
            <a:ext cx="821435" cy="28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 flipH="1">
            <a:off x="5884720" y="1206399"/>
            <a:ext cx="10746" cy="541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8702148" y="3986737"/>
            <a:ext cx="1049080" cy="509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5"/>
          </p:cNvCxnSpPr>
          <p:nvPr/>
        </p:nvCxnSpPr>
        <p:spPr>
          <a:xfrm flipH="1" flipV="1">
            <a:off x="9894801" y="4640246"/>
            <a:ext cx="861390" cy="41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58546" y="532560"/>
            <a:ext cx="5247692" cy="673839"/>
            <a:chOff x="4052547" y="755965"/>
            <a:chExt cx="5247692" cy="673839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052547" y="755965"/>
              <a:ext cx="673839" cy="6738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2276446" cy="1212270"/>
            <a:chOff x="3069650" y="520057"/>
            <a:chExt cx="2276446" cy="1212270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14205" y="800436"/>
              <a:ext cx="931891" cy="9318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464777"/>
            <a:ext cx="1188915" cy="1135215"/>
            <a:chOff x="3675744" y="812375"/>
            <a:chExt cx="1188915" cy="1135215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306453" y="812375"/>
              <a:ext cx="397210" cy="39721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702700" y="1650425"/>
            <a:ext cx="1013601" cy="461665"/>
            <a:chOff x="4359409" y="695494"/>
            <a:chExt cx="1013601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359409" y="793120"/>
              <a:ext cx="364039" cy="36403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074383" y="2748517"/>
            <a:ext cx="1263744" cy="759010"/>
            <a:chOff x="3618362" y="781073"/>
            <a:chExt cx="1263744" cy="759010"/>
          </a:xfrm>
        </p:grpSpPr>
        <p:sp>
          <p:nvSpPr>
            <p:cNvPr id="168" name="TextBox 167"/>
            <p:cNvSpPr txBox="1"/>
            <p:nvPr/>
          </p:nvSpPr>
          <p:spPr>
            <a:xfrm>
              <a:off x="3618362" y="1078418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781073"/>
              <a:ext cx="358418" cy="35841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1493" y="4145784"/>
            <a:ext cx="1810137" cy="524197"/>
            <a:chOff x="4483561" y="615293"/>
            <a:chExt cx="1810137" cy="524197"/>
          </a:xfrm>
        </p:grpSpPr>
        <p:sp>
          <p:nvSpPr>
            <p:cNvPr id="171" name="TextBox 170"/>
            <p:cNvSpPr txBox="1"/>
            <p:nvPr/>
          </p:nvSpPr>
          <p:spPr>
            <a:xfrm>
              <a:off x="4656775" y="615293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5"/>
          </p:cNvCxnSpPr>
          <p:nvPr/>
        </p:nvCxnSpPr>
        <p:spPr>
          <a:xfrm flipH="1" flipV="1">
            <a:off x="6013427" y="2058778"/>
            <a:ext cx="978644" cy="74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648426" y="3813429"/>
            <a:ext cx="1332288" cy="617501"/>
            <a:chOff x="3603147" y="936447"/>
            <a:chExt cx="1332288" cy="617501"/>
          </a:xfrm>
        </p:grpSpPr>
        <p:sp>
          <p:nvSpPr>
            <p:cNvPr id="190" name="TextBox 189"/>
            <p:cNvSpPr txBox="1"/>
            <p:nvPr/>
          </p:nvSpPr>
          <p:spPr>
            <a:xfrm>
              <a:off x="3603147" y="1092283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3" name="Straight Connector 192"/>
          <p:cNvCxnSpPr>
            <a:cxnSpLocks/>
            <a:stCxn id="169" idx="5"/>
            <a:endCxn id="191" idx="1"/>
          </p:cNvCxnSpPr>
          <p:nvPr/>
        </p:nvCxnSpPr>
        <p:spPr>
          <a:xfrm>
            <a:off x="7245511" y="3054446"/>
            <a:ext cx="1313064" cy="788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626">
            <a:off x="7763773" y="2973993"/>
            <a:ext cx="2936346" cy="167887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643700" y="3264739"/>
            <a:ext cx="1334443" cy="461665"/>
            <a:chOff x="4483561" y="807137"/>
            <a:chExt cx="1334443" cy="461665"/>
          </a:xfrm>
        </p:grpSpPr>
        <p:sp>
          <p:nvSpPr>
            <p:cNvPr id="73" name="TextBox 72"/>
            <p:cNvSpPr txBox="1"/>
            <p:nvPr/>
          </p:nvSpPr>
          <p:spPr>
            <a:xfrm>
              <a:off x="4686604" y="80713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>
            <a:cxnSpLocks/>
            <a:stCxn id="169" idx="5"/>
            <a:endCxn id="74" idx="2"/>
          </p:cNvCxnSpPr>
          <p:nvPr/>
        </p:nvCxnSpPr>
        <p:spPr>
          <a:xfrm>
            <a:off x="7245511" y="3054446"/>
            <a:ext cx="2398189" cy="441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172" idx="0"/>
            <a:endCxn id="74" idx="4"/>
          </p:cNvCxnSpPr>
          <p:nvPr/>
        </p:nvCxnSpPr>
        <p:spPr>
          <a:xfrm flipH="1" flipV="1">
            <a:off x="9745222" y="3597092"/>
            <a:ext cx="77793" cy="869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72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7199"/>
              </p:ext>
            </p:extLst>
          </p:nvPr>
        </p:nvGraphicFramePr>
        <p:xfrm>
          <a:off x="152400" y="108857"/>
          <a:ext cx="11868672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81295609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52141237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084850869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2211834361"/>
                    </a:ext>
                  </a:extLst>
                </a:gridCol>
                <a:gridCol w="2875728">
                  <a:extLst>
                    <a:ext uri="{9D8B030D-6E8A-4147-A177-3AD203B41FA5}">
                      <a16:colId xmlns:a16="http://schemas.microsoft.com/office/drawing/2014/main" val="198129916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54820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Value chain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817369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sz="2000" dirty="0"/>
                        <a:t>Invisible</a:t>
                      </a:r>
                    </a:p>
                  </a:txBody>
                  <a:tcPr vert="vert270" anchor="ctr"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541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Genesis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Custom Built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Product / Rental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Commodity + Utility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72654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Evolution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923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88629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589314" y="5958115"/>
            <a:ext cx="398417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7936" y="-33281"/>
            <a:ext cx="139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cxnSp>
        <p:nvCxnSpPr>
          <p:cNvPr id="63" name="Straight Connector 62"/>
          <p:cNvCxnSpPr>
            <a:cxnSpLocks/>
            <a:stCxn id="141" idx="7"/>
          </p:cNvCxnSpPr>
          <p:nvPr/>
        </p:nvCxnSpPr>
        <p:spPr>
          <a:xfrm flipV="1">
            <a:off x="3743591" y="394188"/>
            <a:ext cx="1024326" cy="3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146" idx="0"/>
          </p:cNvCxnSpPr>
          <p:nvPr/>
        </p:nvCxnSpPr>
        <p:spPr>
          <a:xfrm flipV="1">
            <a:off x="5215830" y="451281"/>
            <a:ext cx="144693" cy="1137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131" idx="0"/>
          </p:cNvCxnSpPr>
          <p:nvPr/>
        </p:nvCxnSpPr>
        <p:spPr>
          <a:xfrm flipH="1" flipV="1">
            <a:off x="5683742" y="394186"/>
            <a:ext cx="249208" cy="318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/>
            <a:stCxn id="146" idx="5"/>
            <a:endCxn id="151" idx="2"/>
          </p:cNvCxnSpPr>
          <p:nvPr/>
        </p:nvCxnSpPr>
        <p:spPr>
          <a:xfrm>
            <a:off x="5287616" y="1762157"/>
            <a:ext cx="587080" cy="230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141" idx="5"/>
            <a:endCxn id="146" idx="1"/>
          </p:cNvCxnSpPr>
          <p:nvPr/>
        </p:nvCxnSpPr>
        <p:spPr>
          <a:xfrm>
            <a:off x="3743591" y="1069351"/>
            <a:ext cx="1400452" cy="549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  <a:stCxn id="131" idx="4"/>
            <a:endCxn id="151" idx="0"/>
          </p:cNvCxnSpPr>
          <p:nvPr/>
        </p:nvCxnSpPr>
        <p:spPr>
          <a:xfrm>
            <a:off x="5932950" y="1030330"/>
            <a:ext cx="43268" cy="8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  <a:stCxn id="191" idx="5"/>
            <a:endCxn id="172" idx="1"/>
          </p:cNvCxnSpPr>
          <p:nvPr/>
        </p:nvCxnSpPr>
        <p:spPr>
          <a:xfrm>
            <a:off x="5856269" y="4205156"/>
            <a:ext cx="329317" cy="8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cxnSpLocks/>
            <a:stCxn id="175" idx="2"/>
            <a:endCxn id="172" idx="6"/>
          </p:cNvCxnSpPr>
          <p:nvPr/>
        </p:nvCxnSpPr>
        <p:spPr>
          <a:xfrm flipH="1" flipV="1">
            <a:off x="6569958" y="4444822"/>
            <a:ext cx="4186233" cy="6147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774306" y="583732"/>
            <a:ext cx="4930922" cy="461665"/>
            <a:chOff x="4369317" y="807137"/>
            <a:chExt cx="4930922" cy="461665"/>
          </a:xfrm>
        </p:grpSpPr>
        <p:sp>
          <p:nvSpPr>
            <p:cNvPr id="130" name="TextBox 129"/>
            <p:cNvSpPr txBox="1"/>
            <p:nvPr/>
          </p:nvSpPr>
          <p:spPr>
            <a:xfrm>
              <a:off x="4686604" y="807137"/>
              <a:ext cx="461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Share, view, comment, like pictures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4369317" y="936447"/>
              <a:ext cx="317288" cy="317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75791" y="299072"/>
            <a:ext cx="1828518" cy="830997"/>
            <a:chOff x="3069650" y="520057"/>
            <a:chExt cx="1828518" cy="830997"/>
          </a:xfrm>
        </p:grpSpPr>
        <p:sp>
          <p:nvSpPr>
            <p:cNvPr id="140" name="TextBox 139"/>
            <p:cNvSpPr txBox="1"/>
            <p:nvPr/>
          </p:nvSpPr>
          <p:spPr>
            <a:xfrm>
              <a:off x="3069650" y="520057"/>
              <a:ext cx="1619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Manipulate</a:t>
              </a:r>
            </a:p>
            <a:p>
              <a:pPr algn="ctr"/>
              <a:r>
                <a:rPr lang="en-US" sz="2400" dirty="0"/>
                <a:t>pictures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4483561" y="936447"/>
              <a:ext cx="414607" cy="41460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306491" y="1588849"/>
            <a:ext cx="1188915" cy="1011143"/>
            <a:chOff x="3675744" y="936447"/>
            <a:chExt cx="1188915" cy="1011143"/>
          </a:xfrm>
        </p:grpSpPr>
        <p:sp>
          <p:nvSpPr>
            <p:cNvPr id="145" name="TextBox 144"/>
            <p:cNvSpPr txBox="1"/>
            <p:nvPr/>
          </p:nvSpPr>
          <p:spPr>
            <a:xfrm>
              <a:off x="3675744" y="1116593"/>
              <a:ext cx="1188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Upload</a:t>
              </a:r>
            </a:p>
            <a:p>
              <a:r>
                <a:rPr lang="en-US" sz="2400" dirty="0"/>
                <a:t>pictures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874696" y="1650425"/>
            <a:ext cx="889449" cy="461665"/>
            <a:chOff x="4483561" y="695494"/>
            <a:chExt cx="889449" cy="461665"/>
          </a:xfrm>
        </p:grpSpPr>
        <p:sp>
          <p:nvSpPr>
            <p:cNvPr id="150" name="TextBox 149"/>
            <p:cNvSpPr txBox="1"/>
            <p:nvPr/>
          </p:nvSpPr>
          <p:spPr>
            <a:xfrm>
              <a:off x="4686604" y="695494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939582" y="2774581"/>
            <a:ext cx="1466787" cy="461665"/>
            <a:chOff x="4483561" y="807137"/>
            <a:chExt cx="1466787" cy="461665"/>
          </a:xfrm>
        </p:grpSpPr>
        <p:sp>
          <p:nvSpPr>
            <p:cNvPr id="168" name="TextBox 167"/>
            <p:cNvSpPr txBox="1"/>
            <p:nvPr/>
          </p:nvSpPr>
          <p:spPr>
            <a:xfrm>
              <a:off x="4686604" y="807137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Platform</a:t>
              </a:r>
            </a:p>
          </p:txBody>
        </p:sp>
        <p:sp>
          <p:nvSpPr>
            <p:cNvPr id="169" name="Oval 168"/>
            <p:cNvSpPr/>
            <p:nvPr/>
          </p:nvSpPr>
          <p:spPr>
            <a:xfrm>
              <a:off x="4483561" y="835591"/>
              <a:ext cx="303899" cy="3038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602480" y="4219662"/>
            <a:ext cx="1636923" cy="890624"/>
            <a:chOff x="3719127" y="689171"/>
            <a:chExt cx="1636923" cy="890624"/>
          </a:xfrm>
        </p:grpSpPr>
        <p:sp>
          <p:nvSpPr>
            <p:cNvPr id="171" name="TextBox 170"/>
            <p:cNvSpPr txBox="1"/>
            <p:nvPr/>
          </p:nvSpPr>
          <p:spPr>
            <a:xfrm>
              <a:off x="3719127" y="1118130"/>
              <a:ext cx="163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center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4236285" y="689171"/>
              <a:ext cx="450320" cy="4503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756191" y="4828694"/>
            <a:ext cx="1179144" cy="461665"/>
            <a:chOff x="4483561" y="807137"/>
            <a:chExt cx="1179144" cy="461665"/>
          </a:xfrm>
        </p:grpSpPr>
        <p:sp>
          <p:nvSpPr>
            <p:cNvPr id="174" name="TextBox 173"/>
            <p:cNvSpPr txBox="1"/>
            <p:nvPr/>
          </p:nvSpPr>
          <p:spPr>
            <a:xfrm>
              <a:off x="4686604" y="807137"/>
              <a:ext cx="97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</a:t>
              </a:r>
            </a:p>
          </p:txBody>
        </p:sp>
        <p:sp>
          <p:nvSpPr>
            <p:cNvPr id="175" name="Oval 174"/>
            <p:cNvSpPr/>
            <p:nvPr/>
          </p:nvSpPr>
          <p:spPr>
            <a:xfrm>
              <a:off x="4483561" y="936447"/>
              <a:ext cx="203043" cy="2030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/>
          <p:cNvCxnSpPr>
            <a:cxnSpLocks/>
            <a:stCxn id="169" idx="1"/>
            <a:endCxn id="151" idx="4"/>
          </p:cNvCxnSpPr>
          <p:nvPr/>
        </p:nvCxnSpPr>
        <p:spPr>
          <a:xfrm flipH="1" flipV="1">
            <a:off x="5976218" y="2094421"/>
            <a:ext cx="1007869" cy="75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10010" y="3531919"/>
            <a:ext cx="2061768" cy="788746"/>
            <a:chOff x="3219310" y="654937"/>
            <a:chExt cx="2061768" cy="788746"/>
          </a:xfrm>
        </p:grpSpPr>
        <p:sp>
          <p:nvSpPr>
            <p:cNvPr id="190" name="TextBox 189"/>
            <p:cNvSpPr txBox="1"/>
            <p:nvPr/>
          </p:nvSpPr>
          <p:spPr>
            <a:xfrm>
              <a:off x="3219310" y="807137"/>
              <a:ext cx="1332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</a:t>
              </a:r>
            </a:p>
          </p:txBody>
        </p:sp>
        <p:sp>
          <p:nvSpPr>
            <p:cNvPr id="191" name="Oval 190"/>
            <p:cNvSpPr/>
            <p:nvPr/>
          </p:nvSpPr>
          <p:spPr>
            <a:xfrm>
              <a:off x="4492332" y="654937"/>
              <a:ext cx="788746" cy="7887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3" name="Straight Connector 192"/>
          <p:cNvCxnSpPr>
            <a:cxnSpLocks/>
            <a:stCxn id="169" idx="3"/>
            <a:endCxn id="191" idx="7"/>
          </p:cNvCxnSpPr>
          <p:nvPr/>
        </p:nvCxnSpPr>
        <p:spPr>
          <a:xfrm flipH="1">
            <a:off x="5856269" y="3062429"/>
            <a:ext cx="1127818" cy="584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801102" y="3591059"/>
            <a:ext cx="1574444" cy="486638"/>
            <a:chOff x="4243560" y="795347"/>
            <a:chExt cx="1574444" cy="486638"/>
          </a:xfrm>
        </p:grpSpPr>
        <p:sp>
          <p:nvSpPr>
            <p:cNvPr id="48" name="TextBox 47"/>
            <p:cNvSpPr txBox="1"/>
            <p:nvPr/>
          </p:nvSpPr>
          <p:spPr>
            <a:xfrm>
              <a:off x="4686604" y="795347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243560" y="801984"/>
              <a:ext cx="480001" cy="4800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/>
          <p:cNvCxnSpPr>
            <a:cxnSpLocks/>
            <a:stCxn id="169" idx="4"/>
            <a:endCxn id="49" idx="0"/>
          </p:cNvCxnSpPr>
          <p:nvPr/>
        </p:nvCxnSpPr>
        <p:spPr>
          <a:xfrm flipH="1">
            <a:off x="7041103" y="3106934"/>
            <a:ext cx="50429" cy="490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72" idx="7"/>
            <a:endCxn id="49" idx="4"/>
          </p:cNvCxnSpPr>
          <p:nvPr/>
        </p:nvCxnSpPr>
        <p:spPr>
          <a:xfrm flipV="1">
            <a:off x="6504010" y="4077697"/>
            <a:ext cx="537093" cy="2079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1164">
            <a:off x="4804988" y="3194346"/>
            <a:ext cx="3230377" cy="17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2"/>
          <a:stretch/>
        </p:blipFill>
        <p:spPr>
          <a:xfrm>
            <a:off x="0" y="0"/>
            <a:ext cx="12192000" cy="6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4" b="2027"/>
          <a:stretch/>
        </p:blipFill>
        <p:spPr>
          <a:xfrm>
            <a:off x="0" y="-10633"/>
            <a:ext cx="12192000" cy="6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368"/>
          <a:stretch/>
        </p:blipFill>
        <p:spPr>
          <a:xfrm>
            <a:off x="0" y="0"/>
            <a:ext cx="12192000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still have problems</a:t>
            </a:r>
          </a:p>
        </p:txBody>
      </p:sp>
    </p:spTree>
    <p:extLst>
      <p:ext uri="{BB962C8B-B14F-4D97-AF65-F5344CB8AC3E}">
        <p14:creationId xmlns:p14="http://schemas.microsoft.com/office/powerpoint/2010/main" val="68287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835" r="804" b="25366"/>
          <a:stretch/>
        </p:blipFill>
        <p:spPr>
          <a:xfrm>
            <a:off x="0" y="0"/>
            <a:ext cx="12192000" cy="6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b="5005"/>
          <a:stretch/>
        </p:blipFill>
        <p:spPr>
          <a:xfrm>
            <a:off x="799032" y="-1"/>
            <a:ext cx="11167912" cy="61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769</Words>
  <Application>Microsoft Office PowerPoint</Application>
  <PresentationFormat>Widescreen</PresentationFormat>
  <Paragraphs>187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Lucida Handwriting</vt:lpstr>
      <vt:lpstr>Office Theme</vt:lpstr>
      <vt:lpstr>PowerPoint Presentation</vt:lpstr>
      <vt:lpstr>PowerPoint Presentation</vt:lpstr>
      <vt:lpstr>Your business  doesn’t have technology problems</vt:lpstr>
      <vt:lpstr>PowerPoint Presentation</vt:lpstr>
      <vt:lpstr>PowerPoint Presentation</vt:lpstr>
      <vt:lpstr>PowerPoint Presentation</vt:lpstr>
      <vt:lpstr>You still have problems</vt:lpstr>
      <vt:lpstr>PowerPoint Presentation</vt:lpstr>
      <vt:lpstr>PowerPoint Presentation</vt:lpstr>
      <vt:lpstr>PowerPoint Presentation</vt:lpstr>
      <vt:lpstr>You don’t have technology problems</vt:lpstr>
      <vt:lpstr>How much time does IT spend on solving business problems?</vt:lpstr>
      <vt:lpstr>PowerPoint Presentation</vt:lpstr>
      <vt:lpstr>We have nothing new to offer here</vt:lpstr>
      <vt:lpstr>PowerPoint Presentation</vt:lpstr>
      <vt:lpstr>PowerPoint Presentation</vt:lpstr>
      <vt:lpstr>If it’s understood, why are so few doing it?</vt:lpstr>
      <vt:lpstr>PowerPoint Presentation</vt:lpstr>
      <vt:lpstr>PowerPoint Presentation</vt:lpstr>
      <vt:lpstr>PowerPoint Presentation</vt:lpstr>
      <vt:lpstr>What is serverless</vt:lpstr>
      <vt:lpstr>Benefits of serverless</vt:lpstr>
      <vt:lpstr>Serverless as catalyst</vt:lpstr>
      <vt:lpstr>Serverless as Trojan horse</vt:lpstr>
      <vt:lpstr>Who should do it</vt:lpstr>
      <vt:lpstr>How to try it</vt:lpstr>
      <vt:lpstr>Challenges to implement</vt:lpstr>
      <vt:lpstr>GameStop story</vt:lpstr>
      <vt:lpstr>Where it’s already started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Manwaring</dc:creator>
  <cp:lastModifiedBy>Phillip Manwaring</cp:lastModifiedBy>
  <cp:revision>201</cp:revision>
  <dcterms:created xsi:type="dcterms:W3CDTF">2017-02-16T16:12:13Z</dcterms:created>
  <dcterms:modified xsi:type="dcterms:W3CDTF">2017-03-02T21:27:16Z</dcterms:modified>
</cp:coreProperties>
</file>